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5143500" type="screen16x9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rgbClr val="646E73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A17"/>
    <a:srgbClr val="003E90"/>
    <a:srgbClr val="3C3C3B"/>
    <a:srgbClr val="DA5120"/>
    <a:srgbClr val="3F5B66"/>
    <a:srgbClr val="B4A08C"/>
    <a:srgbClr val="646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4431" autoAdjust="0"/>
  </p:normalViewPr>
  <p:slideViewPr>
    <p:cSldViewPr>
      <p:cViewPr varScale="1">
        <p:scale>
          <a:sx n="121" d="100"/>
          <a:sy n="121" d="100"/>
        </p:scale>
        <p:origin x="1236" y="108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489A46-6E88-7D4E-BCFA-82829F150A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305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646E7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rgbClr val="646E73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rgbClr val="646E73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rgbClr val="646E73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rgbClr val="646E73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46E73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46E73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46E73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46E73"/>
                </a:solidFill>
                <a:latin typeface="Arial" charset="0"/>
                <a:ea typeface="ＭＳ Ｐゴシック" charset="0"/>
              </a:defRPr>
            </a:lvl9pPr>
          </a:lstStyle>
          <a:p>
            <a:fld id="{02B9A3AA-8075-3847-A0A6-6C5F2A982F29}" type="slidenum">
              <a:rPr lang="de-DE" sz="1200">
                <a:solidFill>
                  <a:schemeClr val="tx1"/>
                </a:solidFill>
              </a:rPr>
              <a:pPr/>
              <a:t>0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89A46-6E88-7D4E-BCFA-82829F150A1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74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89A46-6E88-7D4E-BCFA-82829F150A1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34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92027"/>
            <a:ext cx="8568952" cy="681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000" b="1" i="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528" y="1548022"/>
            <a:ext cx="8568952" cy="447664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FontTx/>
              <a:buNone/>
              <a:defRPr sz="2400" spc="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3400">
                <a:solidFill>
                  <a:srgbClr val="003E90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3400">
                <a:solidFill>
                  <a:srgbClr val="003E90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3400">
                <a:solidFill>
                  <a:srgbClr val="003E90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3400">
                <a:solidFill>
                  <a:srgbClr val="003E9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83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520" y="1059582"/>
            <a:ext cx="8568952" cy="50405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000" b="1" i="0" cap="all">
                <a:solidFill>
                  <a:srgbClr val="89BA17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1658066"/>
            <a:ext cx="8568952" cy="302433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225699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8D7C24-402C-9140-AB53-47425D530B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15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55AB6A22-DDAD-F84B-82F6-C7D9EF6F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225699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8D7C24-402C-9140-AB53-47425D530B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867207"/>
            <a:ext cx="8568952" cy="681600"/>
          </a:xfrm>
        </p:spPr>
        <p:txBody>
          <a:bodyPr/>
          <a:lstStyle/>
          <a:p>
            <a:r>
              <a:rPr lang="en-US" sz="3200" b="0" dirty="0"/>
              <a:t>THE NUMBER ONE WORLDWIDE </a:t>
            </a:r>
            <a:br>
              <a:rPr lang="en-US" sz="3200" b="0" dirty="0"/>
            </a:br>
            <a:r>
              <a:rPr lang="en-US" sz="3200" b="0" dirty="0"/>
              <a:t>IN THE MEDICAL AIDS SECTOR</a:t>
            </a:r>
            <a:br>
              <a:rPr lang="en-US" b="0" dirty="0"/>
            </a:b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059582"/>
            <a:ext cx="8568952" cy="504056"/>
          </a:xfrm>
        </p:spPr>
        <p:txBody>
          <a:bodyPr/>
          <a:lstStyle/>
          <a:p>
            <a:r>
              <a:rPr lang="en-US" dirty="0"/>
              <a:t>THE MEETING PLACE FOR THE MODERN MEDICAL AIDS INDUSTRY</a:t>
            </a:r>
            <a:br>
              <a:rPr lang="en-US" b="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067694"/>
            <a:ext cx="5760640" cy="261470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OTWorld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2024 combines a top-class </a:t>
            </a:r>
            <a:r>
              <a:rPr lang="en-US" sz="1800" b="1" dirty="0">
                <a:solidFill>
                  <a:srgbClr val="89BA17"/>
                </a:solidFill>
              </a:rPr>
              <a:t>world congress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with the world’s leading </a:t>
            </a:r>
            <a:r>
              <a:rPr lang="en-US" sz="1800" b="1" dirty="0">
                <a:solidFill>
                  <a:srgbClr val="89BA17"/>
                </a:solidFill>
              </a:rPr>
              <a:t>international trade show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and sets new standards for modern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orthopaedic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treatment and care.</a:t>
            </a:r>
          </a:p>
          <a:p>
            <a:pPr marL="0" indent="0">
              <a:buNone/>
            </a:pPr>
            <a:endParaRPr lang="de-DE" sz="1000" dirty="0"/>
          </a:p>
          <a:p>
            <a:pPr marL="0" lvl="1" indent="0">
              <a:buNone/>
            </a:pPr>
            <a:r>
              <a:rPr lang="de-DE" sz="1800" b="1" dirty="0">
                <a:solidFill>
                  <a:srgbClr val="89BA17"/>
                </a:solidFill>
              </a:rPr>
              <a:t>      20,000 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visitors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90 countries</a:t>
            </a:r>
          </a:p>
          <a:p>
            <a:pPr marL="400050" lvl="1" indent="0">
              <a:buNone/>
            </a:pPr>
            <a:r>
              <a:rPr lang="de-DE" sz="1800" b="1" dirty="0">
                <a:solidFill>
                  <a:srgbClr val="89BA17"/>
                </a:solidFill>
              </a:rPr>
              <a:t>     500  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international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exhibitors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de-DE" sz="1800" b="1" dirty="0">
                <a:solidFill>
                  <a:srgbClr val="89BA17"/>
                </a:solidFill>
              </a:rPr>
              <a:t>     320  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international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speakers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de-DE" sz="1800" b="1">
                <a:solidFill>
                  <a:srgbClr val="89BA17"/>
                </a:solidFill>
              </a:rPr>
              <a:t>  2,500 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congress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participants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endParaRPr lang="de-DE" sz="1800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8D7C24-402C-9140-AB53-47425D530BDB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1026" name="Picture 2" descr="https://www.ot-world.com/files/otworld/media/bilder-grafiken/bilder/partnerland-frankreich-en_fixed_width_flexible_height_l.png">
            <a:extLst>
              <a:ext uri="{FF2B5EF4-FFF2-40B4-BE49-F238E27FC236}">
                <a16:creationId xmlns:a16="http://schemas.microsoft.com/office/drawing/2014/main" id="{45C47112-8814-4CB1-BA55-51931B8F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4168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2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25842-6B3B-4795-8CF2-6BFC438C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World </a:t>
            </a:r>
            <a:r>
              <a:rPr lang="de-DE" dirty="0" err="1"/>
              <a:t>Congress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O&amp;P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451DCE-0335-46B8-A200-A38C0727E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8D7C24-402C-9140-AB53-47425D530BDB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B408F6-E415-46F5-A30D-406C81A5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5" y="1707654"/>
            <a:ext cx="3685429" cy="24258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05DCD5A-401C-4383-8AA4-DF078BCDFAF9}"/>
              </a:ext>
            </a:extLst>
          </p:cNvPr>
          <p:cNvSpPr txBox="1"/>
          <p:nvPr/>
        </p:nvSpPr>
        <p:spPr>
          <a:xfrm>
            <a:off x="286687" y="3281714"/>
            <a:ext cx="3685429" cy="1292662"/>
          </a:xfrm>
          <a:prstGeom prst="rect">
            <a:avLst/>
          </a:prstGeom>
          <a:solidFill>
            <a:srgbClr val="89BA17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CPD </a:t>
            </a:r>
            <a:r>
              <a:rPr lang="de-DE" b="1" dirty="0" err="1">
                <a:solidFill>
                  <a:schemeClr val="bg1"/>
                </a:solidFill>
              </a:rPr>
              <a:t>credits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and </a:t>
            </a:r>
            <a:r>
              <a:rPr lang="de-DE" b="1" dirty="0" err="1">
                <a:solidFill>
                  <a:schemeClr val="bg1"/>
                </a:solidFill>
              </a:rPr>
              <a:t>certification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prosthetists and orthotists, </a:t>
            </a:r>
          </a:p>
          <a:p>
            <a:r>
              <a:rPr lang="en-US" dirty="0" err="1">
                <a:solidFill>
                  <a:schemeClr val="bg1"/>
                </a:solidFill>
              </a:rPr>
              <a:t>orthopaedic</a:t>
            </a:r>
            <a:r>
              <a:rPr lang="en-US" dirty="0">
                <a:solidFill>
                  <a:schemeClr val="bg1"/>
                </a:solidFill>
              </a:rPr>
              <a:t> footwear technicians </a:t>
            </a:r>
          </a:p>
          <a:p>
            <a:r>
              <a:rPr lang="en-US" dirty="0">
                <a:solidFill>
                  <a:schemeClr val="bg1"/>
                </a:solidFill>
              </a:rPr>
              <a:t>physicians and physiotherapists</a:t>
            </a:r>
          </a:p>
          <a:p>
            <a:endParaRPr lang="de-DE" sz="800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Congress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languages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English </a:t>
            </a:r>
            <a:r>
              <a:rPr lang="de-DE" dirty="0">
                <a:solidFill>
                  <a:schemeClr val="bg1"/>
                </a:solidFill>
              </a:rPr>
              <a:t>and</a:t>
            </a:r>
            <a:r>
              <a:rPr lang="de-DE" b="1" dirty="0">
                <a:solidFill>
                  <a:schemeClr val="bg1"/>
                </a:solidFill>
              </a:rPr>
              <a:t> German</a:t>
            </a:r>
            <a:endParaRPr lang="de-DE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6B64CBE-4F5F-4DE7-9773-4A898DFF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550040"/>
            <a:ext cx="4752527" cy="30243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750" dirty="0">
                <a:solidFill>
                  <a:schemeClr val="accent2">
                    <a:lumMod val="75000"/>
                  </a:schemeClr>
                </a:solidFill>
              </a:rPr>
              <a:t>Prosthetics, Orthotics</a:t>
            </a:r>
          </a:p>
          <a:p>
            <a:pPr>
              <a:spcBef>
                <a:spcPts val="0"/>
              </a:spcBef>
            </a:pPr>
            <a:r>
              <a:rPr lang="en-US" sz="1750" dirty="0" err="1">
                <a:solidFill>
                  <a:schemeClr val="accent2">
                    <a:lumMod val="75000"/>
                  </a:schemeClr>
                </a:solidFill>
              </a:rPr>
              <a:t>Orthopaedic</a:t>
            </a:r>
            <a:r>
              <a:rPr lang="en-US" sz="1750" dirty="0">
                <a:solidFill>
                  <a:schemeClr val="accent2">
                    <a:lumMod val="75000"/>
                  </a:schemeClr>
                </a:solidFill>
              </a:rPr>
              <a:t> footwear technology</a:t>
            </a:r>
          </a:p>
          <a:p>
            <a:pPr>
              <a:spcBef>
                <a:spcPts val="0"/>
              </a:spcBef>
            </a:pPr>
            <a:r>
              <a:rPr lang="en-US" sz="1750" dirty="0">
                <a:solidFill>
                  <a:schemeClr val="accent2">
                    <a:lumMod val="75000"/>
                  </a:schemeClr>
                </a:solidFill>
              </a:rPr>
              <a:t>Rehabilitation</a:t>
            </a:r>
          </a:p>
          <a:p>
            <a:pPr>
              <a:spcBef>
                <a:spcPts val="0"/>
              </a:spcBef>
            </a:pPr>
            <a:r>
              <a:rPr lang="en-US" sz="1750" dirty="0" err="1">
                <a:solidFill>
                  <a:schemeClr val="accent2">
                    <a:lumMod val="75000"/>
                  </a:schemeClr>
                </a:solidFill>
              </a:rPr>
              <a:t>Paediatric</a:t>
            </a:r>
            <a:r>
              <a:rPr lang="en-US" sz="1750" dirty="0">
                <a:solidFill>
                  <a:schemeClr val="accent2">
                    <a:lumMod val="75000"/>
                  </a:schemeClr>
                </a:solidFill>
              </a:rPr>
              <a:t>/adolescent </a:t>
            </a:r>
            <a:r>
              <a:rPr lang="en-US" sz="1750" dirty="0" err="1">
                <a:solidFill>
                  <a:schemeClr val="accent2">
                    <a:lumMod val="75000"/>
                  </a:schemeClr>
                </a:solidFill>
              </a:rPr>
              <a:t>orthopaedics</a:t>
            </a:r>
            <a:r>
              <a:rPr lang="en-US" sz="1750" dirty="0">
                <a:solidFill>
                  <a:schemeClr val="accent2">
                    <a:lumMod val="75000"/>
                  </a:schemeClr>
                </a:solidFill>
              </a:rPr>
              <a:t> and neuro-</a:t>
            </a:r>
            <a:r>
              <a:rPr lang="en-US" sz="1750" dirty="0" err="1">
                <a:solidFill>
                  <a:schemeClr val="accent2">
                    <a:lumMod val="75000"/>
                  </a:schemeClr>
                </a:solidFill>
              </a:rPr>
              <a:t>orthopaedics</a:t>
            </a:r>
            <a:endParaRPr lang="en-US" sz="175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50" dirty="0">
                <a:solidFill>
                  <a:schemeClr val="accent2">
                    <a:lumMod val="75000"/>
                  </a:schemeClr>
                </a:solidFill>
              </a:rPr>
              <a:t>Biomechanics</a:t>
            </a:r>
          </a:p>
          <a:p>
            <a:pPr>
              <a:spcBef>
                <a:spcPts val="0"/>
              </a:spcBef>
            </a:pPr>
            <a:r>
              <a:rPr lang="en-US" sz="1750" dirty="0">
                <a:solidFill>
                  <a:schemeClr val="accent2">
                    <a:lumMod val="75000"/>
                  </a:schemeClr>
                </a:solidFill>
              </a:rPr>
              <a:t>Materials research, production technology</a:t>
            </a:r>
          </a:p>
          <a:p>
            <a:pPr>
              <a:spcBef>
                <a:spcPts val="0"/>
              </a:spcBef>
            </a:pPr>
            <a:r>
              <a:rPr lang="en-US" sz="1750" dirty="0">
                <a:solidFill>
                  <a:schemeClr val="accent2">
                    <a:lumMod val="75000"/>
                  </a:schemeClr>
                </a:solidFill>
              </a:rPr>
              <a:t>Digitalization</a:t>
            </a:r>
          </a:p>
          <a:p>
            <a:pPr>
              <a:spcBef>
                <a:spcPts val="0"/>
              </a:spcBef>
            </a:pPr>
            <a:r>
              <a:rPr lang="en-US" sz="1750" kern="1200" dirty="0">
                <a:solidFill>
                  <a:schemeClr val="accent2">
                    <a:lumMod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Sports </a:t>
            </a:r>
            <a:r>
              <a:rPr lang="en-US" sz="1750" kern="1200" dirty="0" err="1">
                <a:solidFill>
                  <a:schemeClr val="accent2">
                    <a:lumMod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orthopaedics</a:t>
            </a:r>
            <a:r>
              <a:rPr lang="en-US" sz="1750" kern="1200" dirty="0">
                <a:solidFill>
                  <a:schemeClr val="accent2">
                    <a:lumMod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/Parasport</a:t>
            </a:r>
          </a:p>
          <a:p>
            <a:pPr>
              <a:spcBef>
                <a:spcPts val="0"/>
              </a:spcBef>
            </a:pPr>
            <a:r>
              <a:rPr lang="en-US" sz="1750" kern="1200" dirty="0">
                <a:solidFill>
                  <a:schemeClr val="accent2">
                    <a:lumMod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Physiotherapy</a:t>
            </a:r>
          </a:p>
          <a:p>
            <a:pPr>
              <a:spcBef>
                <a:spcPts val="0"/>
              </a:spcBef>
            </a:pPr>
            <a:r>
              <a:rPr lang="en-US" sz="1750" kern="1200" dirty="0">
                <a:solidFill>
                  <a:schemeClr val="accent2">
                    <a:lumMod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Ambient assisted living</a:t>
            </a:r>
          </a:p>
          <a:p>
            <a:pPr>
              <a:spcBef>
                <a:spcPts val="0"/>
              </a:spcBef>
            </a:pPr>
            <a:r>
              <a:rPr lang="en-US" sz="1750" kern="1200" dirty="0">
                <a:solidFill>
                  <a:schemeClr val="accent2">
                    <a:lumMod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Learning systems, Robotics</a:t>
            </a:r>
            <a:endParaRPr lang="de-DE" sz="1750" kern="1200" dirty="0">
              <a:solidFill>
                <a:schemeClr val="accent2">
                  <a:lumMod val="75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84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CC434-E256-4D2A-B828-E995986D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 Trade Show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B03FC-ED1F-46CF-85D3-BCA4D052E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58066"/>
            <a:ext cx="5400600" cy="2065812"/>
          </a:xfrm>
        </p:spPr>
        <p:txBody>
          <a:bodyPr/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Global market overview in </a:t>
            </a:r>
            <a:r>
              <a:rPr lang="en-US" sz="1800" b="1" dirty="0">
                <a:solidFill>
                  <a:srgbClr val="89BA17"/>
                </a:solidFill>
              </a:rPr>
              <a:t>prosthetics, orthotics, </a:t>
            </a:r>
            <a:r>
              <a:rPr lang="en-US" sz="1800" b="1" dirty="0" err="1">
                <a:solidFill>
                  <a:srgbClr val="89BA17"/>
                </a:solidFill>
              </a:rPr>
              <a:t>orthopaedic</a:t>
            </a:r>
            <a:r>
              <a:rPr lang="en-US" sz="1800" b="1" dirty="0">
                <a:solidFill>
                  <a:srgbClr val="89BA17"/>
                </a:solidFill>
              </a:rPr>
              <a:t> footwear technology, rehabilitation and compression therapy</a:t>
            </a:r>
          </a:p>
          <a:p>
            <a:endParaRPr lang="en-US" sz="800" b="1" dirty="0">
              <a:solidFill>
                <a:srgbClr val="89BA17"/>
              </a:solidFill>
            </a:endParaRP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Unique showcase of innovations in </a:t>
            </a:r>
            <a:r>
              <a:rPr lang="en-US" sz="1800" b="1" dirty="0">
                <a:solidFill>
                  <a:srgbClr val="89BA17"/>
                </a:solidFill>
              </a:rPr>
              <a:t>3D printing and additive manufacturing</a:t>
            </a:r>
          </a:p>
          <a:p>
            <a:endParaRPr lang="en-US" sz="800" b="1" dirty="0">
              <a:solidFill>
                <a:srgbClr val="89BA17"/>
              </a:solidFill>
            </a:endParaRP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Concepts and medical aids in </a:t>
            </a:r>
            <a:r>
              <a:rPr lang="en-US" sz="1800" b="1" dirty="0">
                <a:solidFill>
                  <a:srgbClr val="89BA17"/>
                </a:solidFill>
              </a:rPr>
              <a:t>9 treatment areas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(mobility limitations, diabetes &amp; vascular diseases, stroke, back, cancer, sports injuries, prevention, etc.)</a:t>
            </a:r>
            <a:endParaRPr lang="de-DE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098165-5FDF-4A9F-AF6E-3D35B7C0D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8D7C24-402C-9140-AB53-47425D530BDB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1BD088-FDAD-4281-A2B7-E6A7B132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708" y="1563638"/>
            <a:ext cx="29897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0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6C370-6C93-4975-8EF2-22002921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59582"/>
            <a:ext cx="8712968" cy="504056"/>
          </a:xfrm>
        </p:spPr>
        <p:txBody>
          <a:bodyPr/>
          <a:lstStyle/>
          <a:p>
            <a:r>
              <a:rPr lang="de-DE" dirty="0" err="1"/>
              <a:t>OTWorld</a:t>
            </a:r>
            <a:r>
              <a:rPr lang="de-DE" dirty="0"/>
              <a:t> 2024 – Secure </a:t>
            </a:r>
            <a:r>
              <a:rPr lang="de-DE" dirty="0" err="1"/>
              <a:t>your</a:t>
            </a:r>
            <a:r>
              <a:rPr lang="de-DE" dirty="0"/>
              <a:t> ticket NOW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589D82-601A-414E-B7FB-86134EFBF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8D7C24-402C-9140-AB53-47425D530BD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3FFA2B4-9AED-445B-B8B5-84BCF18B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635646"/>
            <a:ext cx="4464496" cy="3024336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Join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progress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Secure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ticket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by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800" b="1" dirty="0">
                <a:solidFill>
                  <a:srgbClr val="89BA17"/>
                </a:solidFill>
              </a:rPr>
              <a:t>31 March 2024 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benefit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 Early Bird </a:t>
            </a:r>
            <a:r>
              <a:rPr lang="de-DE" sz="1800" dirty="0" err="1">
                <a:solidFill>
                  <a:schemeClr val="accent2">
                    <a:lumMod val="75000"/>
                  </a:schemeClr>
                </a:solidFill>
              </a:rPr>
              <a:t>discount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de-DE" sz="18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ACA407-99DE-45B0-8CA9-65681EFF9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4068"/>
            <a:ext cx="3572788" cy="238185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8DEB4EA-7D7B-4CA1-8B30-662C7C8C7207}"/>
              </a:ext>
            </a:extLst>
          </p:cNvPr>
          <p:cNvSpPr txBox="1"/>
          <p:nvPr/>
        </p:nvSpPr>
        <p:spPr>
          <a:xfrm rot="21058811">
            <a:off x="4860032" y="3003798"/>
            <a:ext cx="3988052" cy="1169551"/>
          </a:xfrm>
          <a:prstGeom prst="rect">
            <a:avLst/>
          </a:prstGeom>
          <a:solidFill>
            <a:srgbClr val="89BA17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NEW: </a:t>
            </a:r>
            <a:r>
              <a:rPr lang="en-US" dirty="0">
                <a:solidFill>
                  <a:schemeClr val="bg1"/>
                </a:solidFill>
              </a:rPr>
              <a:t>The entire congress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is available with the </a:t>
            </a:r>
            <a:r>
              <a:rPr lang="en-US" b="1" dirty="0" err="1">
                <a:solidFill>
                  <a:schemeClr val="bg1"/>
                </a:solidFill>
              </a:rPr>
              <a:t>OTWorld</a:t>
            </a:r>
            <a:r>
              <a:rPr lang="en-US" b="1" dirty="0">
                <a:solidFill>
                  <a:schemeClr val="bg1"/>
                </a:solidFill>
              </a:rPr>
              <a:t> complete ticket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  <a:p>
            <a:endParaRPr lang="de-DE" b="1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NEW: </a:t>
            </a:r>
            <a:r>
              <a:rPr lang="de-DE" dirty="0" err="1">
                <a:solidFill>
                  <a:schemeClr val="bg1"/>
                </a:solidFill>
              </a:rPr>
              <a:t>Attendance</a:t>
            </a:r>
            <a:r>
              <a:rPr lang="de-DE" dirty="0">
                <a:solidFill>
                  <a:schemeClr val="bg1"/>
                </a:solidFill>
              </a:rPr>
              <a:t> at all </a:t>
            </a:r>
            <a:r>
              <a:rPr lang="de-DE" dirty="0" err="1">
                <a:solidFill>
                  <a:schemeClr val="bg1"/>
                </a:solidFill>
              </a:rPr>
              <a:t>workshops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included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OTWorld</a:t>
            </a:r>
            <a:r>
              <a:rPr lang="de-DE" b="1" dirty="0">
                <a:solidFill>
                  <a:schemeClr val="bg1"/>
                </a:solidFill>
              </a:rPr>
              <a:t> trade </a:t>
            </a:r>
            <a:r>
              <a:rPr lang="de-DE" b="1" dirty="0" err="1">
                <a:solidFill>
                  <a:schemeClr val="bg1"/>
                </a:solidFill>
              </a:rPr>
              <a:t>show</a:t>
            </a:r>
            <a:r>
              <a:rPr lang="de-DE" b="1" dirty="0">
                <a:solidFill>
                  <a:schemeClr val="bg1"/>
                </a:solidFill>
              </a:rPr>
              <a:t> ticket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52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F1777-6A47-4728-97ED-34CF71D7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seeing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8D73D2-0EDE-413D-9B20-CCC85498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8D7C24-402C-9140-AB53-47425D530BD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D4515C0-B06B-4E6D-8415-C979EF85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16116"/>
            <a:ext cx="5688632" cy="114366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We are part of </a:t>
            </a:r>
            <a:r>
              <a:rPr lang="en-US" sz="1800" i="1" dirty="0" err="1">
                <a:solidFill>
                  <a:schemeClr val="accent2">
                    <a:lumMod val="75000"/>
                  </a:schemeClr>
                </a:solidFill>
              </a:rPr>
              <a:t>OTWorld.friends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, a network of associations and professional societies around the world that support the knowledge transfer at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OTWorld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49F637-DF39-467B-B737-5AD5C4EC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703303"/>
            <a:ext cx="2801386" cy="884187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9A3AEEB-A317-4406-9497-DE90256BA0B9}"/>
              </a:ext>
            </a:extLst>
          </p:cNvPr>
          <p:cNvSpPr txBox="1">
            <a:spLocks/>
          </p:cNvSpPr>
          <p:nvPr/>
        </p:nvSpPr>
        <p:spPr>
          <a:xfrm>
            <a:off x="1619672" y="3340921"/>
            <a:ext cx="5760640" cy="1275606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b="1" kern="0" dirty="0" err="1">
                <a:solidFill>
                  <a:srgbClr val="89BA17"/>
                </a:solidFill>
              </a:rPr>
              <a:t>We</a:t>
            </a:r>
            <a:r>
              <a:rPr lang="de-DE" b="1" kern="0" dirty="0">
                <a:solidFill>
                  <a:srgbClr val="89BA17"/>
                </a:solidFill>
              </a:rPr>
              <a:t> </a:t>
            </a:r>
            <a:r>
              <a:rPr lang="de-DE" b="1" kern="0" dirty="0" err="1">
                <a:solidFill>
                  <a:srgbClr val="89BA17"/>
                </a:solidFill>
              </a:rPr>
              <a:t>look</a:t>
            </a:r>
            <a:r>
              <a:rPr lang="de-DE" b="1" kern="0" dirty="0">
                <a:solidFill>
                  <a:srgbClr val="89BA17"/>
                </a:solidFill>
              </a:rPr>
              <a:t> </a:t>
            </a:r>
            <a:r>
              <a:rPr lang="de-DE" b="1" kern="0" dirty="0" err="1">
                <a:solidFill>
                  <a:srgbClr val="89BA17"/>
                </a:solidFill>
              </a:rPr>
              <a:t>forward</a:t>
            </a:r>
            <a:r>
              <a:rPr lang="de-DE" b="1" kern="0" dirty="0">
                <a:solidFill>
                  <a:srgbClr val="89BA17"/>
                </a:solidFill>
              </a:rPr>
              <a:t> </a:t>
            </a:r>
            <a:r>
              <a:rPr lang="de-DE" b="1" kern="0" dirty="0" err="1">
                <a:solidFill>
                  <a:srgbClr val="89BA17"/>
                </a:solidFill>
              </a:rPr>
              <a:t>to</a:t>
            </a:r>
            <a:r>
              <a:rPr lang="de-DE" b="1" kern="0" dirty="0">
                <a:solidFill>
                  <a:srgbClr val="89BA17"/>
                </a:solidFill>
              </a:rPr>
              <a:t> </a:t>
            </a:r>
            <a:r>
              <a:rPr lang="de-DE" b="1" kern="0" dirty="0" err="1">
                <a:solidFill>
                  <a:srgbClr val="89BA17"/>
                </a:solidFill>
              </a:rPr>
              <a:t>seeing</a:t>
            </a:r>
            <a:r>
              <a:rPr lang="de-DE" b="1" kern="0" dirty="0">
                <a:solidFill>
                  <a:srgbClr val="89BA17"/>
                </a:solidFill>
              </a:rPr>
              <a:t> </a:t>
            </a:r>
            <a:r>
              <a:rPr lang="de-DE" b="1" kern="0" dirty="0" err="1">
                <a:solidFill>
                  <a:srgbClr val="89BA17"/>
                </a:solidFill>
              </a:rPr>
              <a:t>you</a:t>
            </a:r>
            <a:r>
              <a:rPr lang="de-DE" b="1" kern="0" dirty="0">
                <a:solidFill>
                  <a:srgbClr val="89BA17"/>
                </a:solidFill>
              </a:rPr>
              <a:t> in Leipzig, Germany, 14 - 17 May! </a:t>
            </a:r>
          </a:p>
          <a:p>
            <a:pPr algn="ctr"/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253894258"/>
      </p:ext>
    </p:extLst>
  </p:cSld>
  <p:clrMapOvr>
    <a:masterClrMapping/>
  </p:clrMapOvr>
</p:sld>
</file>

<file path=ppt/theme/theme1.xml><?xml version="1.0" encoding="utf-8"?>
<a:theme xmlns:a="http://schemas.openxmlformats.org/drawingml/2006/main" name="OTW_2018_NEUTRAL_4zu3_engl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rgbClr val="646E73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rgbClr val="646E73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TW_2022_PPT_16zu9_EN" id="{5060A6F3-C111-BA4E-B296-8714BF38BDBA}" vid="{49D791B3-CA8C-5B44-84B6-D8E9ADB57034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589008331F914ABB306B472AAFEA65" ma:contentTypeVersion="18" ma:contentTypeDescription="Opprett et nytt dokument." ma:contentTypeScope="" ma:versionID="cb415161b702fd2b19813d87b13fe3c9">
  <xsd:schema xmlns:xsd="http://www.w3.org/2001/XMLSchema" xmlns:xs="http://www.w3.org/2001/XMLSchema" xmlns:p="http://schemas.microsoft.com/office/2006/metadata/properties" xmlns:ns2="01940e4e-d01a-4b95-a570-cce4ce4e59fe" xmlns:ns3="d77edb68-2a56-4907-a019-71933fff8ca2" targetNamespace="http://schemas.microsoft.com/office/2006/metadata/properties" ma:root="true" ma:fieldsID="d48101e1cb0c75dfcc6b443edb3460e2" ns2:_="" ns3:_="">
    <xsd:import namespace="01940e4e-d01a-4b95-a570-cce4ce4e59fe"/>
    <xsd:import namespace="d77edb68-2a56-4907-a019-71933fff8c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40e4e-d01a-4b95-a570-cce4ce4e5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ff3a1bf-4628-426f-bb1f-936f8703a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edb68-2a56-4907-a019-71933fff8ca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cb9e77-c552-42b8-b003-7277a13fa2a0}" ma:internalName="TaxCatchAll" ma:showField="CatchAllData" ma:web="d77edb68-2a56-4907-a019-71933fff8c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6488D-F731-4E8E-8E20-093B980B38F8}"/>
</file>

<file path=customXml/itemProps2.xml><?xml version="1.0" encoding="utf-8"?>
<ds:datastoreItem xmlns:ds="http://schemas.openxmlformats.org/officeDocument/2006/customXml" ds:itemID="{7EBE9F31-0A75-4036-90FF-EF1173CD12D5}"/>
</file>

<file path=docProps/app.xml><?xml version="1.0" encoding="utf-8"?>
<Properties xmlns="http://schemas.openxmlformats.org/officeDocument/2006/extended-properties" xmlns:vt="http://schemas.openxmlformats.org/officeDocument/2006/docPropsVTypes">
  <Template>OTW_2024_PPT_16zu9_EN</Template>
  <TotalTime>0</TotalTime>
  <Words>293</Words>
  <Application>Microsoft Office PowerPoint</Application>
  <PresentationFormat>Bildschirmpräsentation (16:9)</PresentationFormat>
  <Paragraphs>49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ＭＳ Ｐゴシック</vt:lpstr>
      <vt:lpstr>Arial</vt:lpstr>
      <vt:lpstr>OTW_2018_NEUTRAL_4zu3_engl</vt:lpstr>
      <vt:lpstr>THE NUMBER ONE WORLDWIDE  IN THE MEDICAL AIDS SECTOR </vt:lpstr>
      <vt:lpstr>THE MEETING PLACE FOR THE MODERN MEDICAL AIDS INDUSTRY </vt:lpstr>
      <vt:lpstr>World Congress for O&amp;P</vt:lpstr>
      <vt:lpstr>International Trade Show</vt:lpstr>
      <vt:lpstr>OTWorld 2024 – Secure your ticket NOW</vt:lpstr>
      <vt:lpstr>We look forward to seeing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Sandy Becker</dc:creator>
  <cp:keywords/>
  <dc:description/>
  <cp:lastModifiedBy>Louisa Hoffmann</cp:lastModifiedBy>
  <cp:revision>17</cp:revision>
  <dcterms:created xsi:type="dcterms:W3CDTF">2024-01-26T10:09:26Z</dcterms:created>
  <dcterms:modified xsi:type="dcterms:W3CDTF">2024-02-14T08:51:57Z</dcterms:modified>
  <cp:category/>
</cp:coreProperties>
</file>